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3" r:id="rId9"/>
    <p:sldId id="260" r:id="rId10"/>
    <p:sldId id="262" r:id="rId11"/>
    <p:sldId id="261" r:id="rId12"/>
    <p:sldId id="264" r:id="rId13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F876C922-BCAD-4992-86DB-11FEAC54C62C}"/>
    <pc:docChg chg="modSld">
      <pc:chgData name="Thomas Noordeloos" userId="7c446670-7459-44eb-8c93-60d80c060528" providerId="ADAL" clId="{F876C922-BCAD-4992-86DB-11FEAC54C62C}" dt="2020-11-26T10:34:32.763" v="36" actId="5793"/>
      <pc:docMkLst>
        <pc:docMk/>
      </pc:docMkLst>
      <pc:sldChg chg="modSp mod">
        <pc:chgData name="Thomas Noordeloos" userId="7c446670-7459-44eb-8c93-60d80c060528" providerId="ADAL" clId="{F876C922-BCAD-4992-86DB-11FEAC54C62C}" dt="2020-11-26T10:34:32.763" v="36" actId="5793"/>
        <pc:sldMkLst>
          <pc:docMk/>
          <pc:sldMk cId="3788715575" sldId="256"/>
        </pc:sldMkLst>
        <pc:spChg chg="mod">
          <ac:chgData name="Thomas Noordeloos" userId="7c446670-7459-44eb-8c93-60d80c060528" providerId="ADAL" clId="{F876C922-BCAD-4992-86DB-11FEAC54C62C}" dt="2020-11-26T10:34:32.763" v="36" actId="5793"/>
          <ac:spMkLst>
            <pc:docMk/>
            <pc:sldMk cId="3788715575" sldId="256"/>
            <ac:spMk id="10" creationId="{B5E90D55-298E-4509-878D-C4E228CD5F8E}"/>
          </ac:spMkLst>
        </pc:spChg>
      </pc:sldChg>
      <pc:sldChg chg="modSp mod">
        <pc:chgData name="Thomas Noordeloos" userId="7c446670-7459-44eb-8c93-60d80c060528" providerId="ADAL" clId="{F876C922-BCAD-4992-86DB-11FEAC54C62C}" dt="2020-11-26T10:33:52.935" v="23" actId="207"/>
        <pc:sldMkLst>
          <pc:docMk/>
          <pc:sldMk cId="3830560091" sldId="264"/>
        </pc:sldMkLst>
        <pc:spChg chg="mod">
          <ac:chgData name="Thomas Noordeloos" userId="7c446670-7459-44eb-8c93-60d80c060528" providerId="ADAL" clId="{F876C922-BCAD-4992-86DB-11FEAC54C62C}" dt="2020-11-26T10:33:52.935" v="23" actId="207"/>
          <ac:spMkLst>
            <pc:docMk/>
            <pc:sldMk cId="3830560091" sldId="264"/>
            <ac:spMk id="9" creationId="{3610C586-2B2E-4097-A029-CC3314815C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2060"/>
                </a:solidFill>
              </a:rPr>
              <a:t>Marktverkenning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156240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nieuwe economie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rgbClr val="FFC000"/>
                </a:solidFill>
              </a:rPr>
              <a:t> 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Ondernemen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6" y="1712880"/>
            <a:ext cx="3920882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Doelgroepanalyse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SDP model</a:t>
            </a:r>
          </a:p>
          <a:p>
            <a:pPr marL="0" indent="0">
              <a:buNone/>
            </a:pPr>
            <a:endParaRPr lang="nl-NL" sz="2000" dirty="0">
              <a:cs typeface="Calibri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22641"/>
              </p:ext>
            </p:extLst>
          </p:nvPr>
        </p:nvGraphicFramePr>
        <p:xfrm>
          <a:off x="2298512" y="5692099"/>
          <a:ext cx="7594976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2311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60">
                  <a:extLst>
                    <a:ext uri="{9D8B030D-6E8A-4147-A177-3AD203B41FA5}">
                      <a16:colId xmlns:a16="http://schemas.microsoft.com/office/drawing/2014/main" val="1096836086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66112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770923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Ondernemingsplan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Vlog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51281-C62D-446B-86EF-BDEC675F9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930" y="3145871"/>
            <a:ext cx="5181600" cy="360993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FFC000"/>
                </a:solidFill>
              </a:rPr>
              <a:t>Doelgroepsanalyse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73678C-AD76-4939-9D2A-B3C942062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77" y="3154260"/>
            <a:ext cx="5181600" cy="3609933"/>
          </a:xfrm>
        </p:spPr>
        <p:txBody>
          <a:bodyPr/>
          <a:lstStyle/>
          <a:p>
            <a:pPr marL="0" indent="0" algn="r">
              <a:buNone/>
            </a:pPr>
            <a:r>
              <a:rPr lang="nl-NL" b="1" dirty="0">
                <a:solidFill>
                  <a:srgbClr val="0070C0"/>
                </a:solidFill>
              </a:rPr>
              <a:t>Marktanalyse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6FA06AED-54D4-45B0-AC03-EB2B1F22147C}"/>
              </a:ext>
            </a:extLst>
          </p:cNvPr>
          <p:cNvSpPr/>
          <p:nvPr/>
        </p:nvSpPr>
        <p:spPr>
          <a:xfrm>
            <a:off x="437930" y="3849095"/>
            <a:ext cx="4645114" cy="90746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hthoek 6" descr="Kiosk">
            <a:extLst>
              <a:ext uri="{FF2B5EF4-FFF2-40B4-BE49-F238E27FC236}">
                <a16:creationId xmlns:a16="http://schemas.microsoft.com/office/drawing/2014/main" id="{CAA42829-F237-477F-B435-DDB59C7F7260}"/>
              </a:ext>
            </a:extLst>
          </p:cNvPr>
          <p:cNvSpPr/>
          <p:nvPr/>
        </p:nvSpPr>
        <p:spPr>
          <a:xfrm>
            <a:off x="578840" y="3984771"/>
            <a:ext cx="726194" cy="68970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9D18B2B-2BEC-4DAA-8A5B-0F256F0A68C1}"/>
              </a:ext>
            </a:extLst>
          </p:cNvPr>
          <p:cNvGrpSpPr/>
          <p:nvPr/>
        </p:nvGrpSpPr>
        <p:grpSpPr>
          <a:xfrm>
            <a:off x="1441621" y="3849095"/>
            <a:ext cx="4044148" cy="907463"/>
            <a:chOff x="1626308" y="1760675"/>
            <a:chExt cx="5562718" cy="140805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13113E5-FFFF-44F4-A6ED-0D4E0786342C}"/>
                </a:ext>
              </a:extLst>
            </p:cNvPr>
            <p:cNvSpPr/>
            <p:nvPr/>
          </p:nvSpPr>
          <p:spPr>
            <a:xfrm>
              <a:off x="1626308" y="1760675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CA5E0BBE-DA6A-4212-9E77-EAAF9A42C1FB}"/>
                </a:ext>
              </a:extLst>
            </p:cNvPr>
            <p:cNvSpPr txBox="1"/>
            <p:nvPr/>
          </p:nvSpPr>
          <p:spPr>
            <a:xfrm>
              <a:off x="1626308" y="1760675"/>
              <a:ext cx="5562718" cy="1408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Jouw producten/ diensten gaan kopen</a:t>
              </a:r>
              <a:endParaRPr lang="en-US" sz="1600" kern="1200" dirty="0"/>
            </a:p>
          </p:txBody>
        </p:sp>
      </p:grp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B98C7062-1F8B-4C81-9304-B57118D43BE3}"/>
              </a:ext>
            </a:extLst>
          </p:cNvPr>
          <p:cNvSpPr/>
          <p:nvPr/>
        </p:nvSpPr>
        <p:spPr>
          <a:xfrm>
            <a:off x="2417733" y="1575738"/>
            <a:ext cx="6635080" cy="1408059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hthoek 11" descr="Question mark">
            <a:extLst>
              <a:ext uri="{FF2B5EF4-FFF2-40B4-BE49-F238E27FC236}">
                <a16:creationId xmlns:a16="http://schemas.microsoft.com/office/drawing/2014/main" id="{98026586-26D0-4648-AEF9-1EB85FEBCB13}"/>
              </a:ext>
            </a:extLst>
          </p:cNvPr>
          <p:cNvSpPr/>
          <p:nvPr/>
        </p:nvSpPr>
        <p:spPr>
          <a:xfrm>
            <a:off x="2843670" y="1892552"/>
            <a:ext cx="774432" cy="77443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3673F46F-A76C-42E6-9110-EA813B817818}"/>
              </a:ext>
            </a:extLst>
          </p:cNvPr>
          <p:cNvGrpSpPr/>
          <p:nvPr/>
        </p:nvGrpSpPr>
        <p:grpSpPr>
          <a:xfrm>
            <a:off x="4044041" y="1575738"/>
            <a:ext cx="5008771" cy="1408059"/>
            <a:chOff x="1626308" y="601"/>
            <a:chExt cx="5008771" cy="1408059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CD7767F-8A4D-4B09-9123-AB342A2D5275}"/>
                </a:ext>
              </a:extLst>
            </p:cNvPr>
            <p:cNvSpPr/>
            <p:nvPr/>
          </p:nvSpPr>
          <p:spPr>
            <a:xfrm>
              <a:off x="1626308" y="601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095667DF-332E-4487-BE5D-BB6F6974EF87}"/>
                </a:ext>
              </a:extLst>
            </p:cNvPr>
            <p:cNvSpPr txBox="1"/>
            <p:nvPr/>
          </p:nvSpPr>
          <p:spPr>
            <a:xfrm>
              <a:off x="1626308" y="601"/>
              <a:ext cx="5008771" cy="1408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500" kern="1200"/>
                <a:t>Je wilt onderzoeken/ weten wie:</a:t>
              </a:r>
              <a:endParaRPr lang="en-US" sz="2500" kern="1200"/>
            </a:p>
          </p:txBody>
        </p:sp>
      </p:grp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285E65A4-FEDD-40D2-BD90-AA2CF7BAABFD}"/>
              </a:ext>
            </a:extLst>
          </p:cNvPr>
          <p:cNvSpPr/>
          <p:nvPr/>
        </p:nvSpPr>
        <p:spPr>
          <a:xfrm>
            <a:off x="6003523" y="3874203"/>
            <a:ext cx="5503141" cy="8823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hthoek 16" descr="Tag">
            <a:extLst>
              <a:ext uri="{FF2B5EF4-FFF2-40B4-BE49-F238E27FC236}">
                <a16:creationId xmlns:a16="http://schemas.microsoft.com/office/drawing/2014/main" id="{8273333B-FAE3-4021-8F98-45D168FA61D4}"/>
              </a:ext>
            </a:extLst>
          </p:cNvPr>
          <p:cNvSpPr/>
          <p:nvPr/>
        </p:nvSpPr>
        <p:spPr>
          <a:xfrm>
            <a:off x="10603893" y="3928165"/>
            <a:ext cx="774432" cy="774432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2A3E69B2-D8CB-4000-926B-1FFFC368115E}"/>
              </a:ext>
            </a:extLst>
          </p:cNvPr>
          <p:cNvGrpSpPr/>
          <p:nvPr/>
        </p:nvGrpSpPr>
        <p:grpSpPr>
          <a:xfrm>
            <a:off x="6497893" y="3861648"/>
            <a:ext cx="5008771" cy="1420613"/>
            <a:chOff x="1626308" y="3508195"/>
            <a:chExt cx="5008771" cy="1420613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60E6BFA2-8EAE-4103-BE39-1330722FA083}"/>
                </a:ext>
              </a:extLst>
            </p:cNvPr>
            <p:cNvSpPr/>
            <p:nvPr/>
          </p:nvSpPr>
          <p:spPr>
            <a:xfrm>
              <a:off x="1626308" y="3520749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CD96301F-ECC0-4021-A73B-C358C5448511}"/>
                </a:ext>
              </a:extLst>
            </p:cNvPr>
            <p:cNvSpPr txBox="1"/>
            <p:nvPr/>
          </p:nvSpPr>
          <p:spPr>
            <a:xfrm>
              <a:off x="2416092" y="3508195"/>
              <a:ext cx="3564646" cy="882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Vergelijkbare producten verkopen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723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51281-C62D-446B-86EF-BDEC675F9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374" y="1690688"/>
            <a:ext cx="5181600" cy="360993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FFC000"/>
                </a:solidFill>
              </a:rPr>
              <a:t>Doelgroepsanalyse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6FA06AED-54D4-45B0-AC03-EB2B1F22147C}"/>
              </a:ext>
            </a:extLst>
          </p:cNvPr>
          <p:cNvSpPr/>
          <p:nvPr/>
        </p:nvSpPr>
        <p:spPr>
          <a:xfrm>
            <a:off x="404374" y="2393912"/>
            <a:ext cx="4645114" cy="90746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hthoek 6" descr="Kiosk">
            <a:extLst>
              <a:ext uri="{FF2B5EF4-FFF2-40B4-BE49-F238E27FC236}">
                <a16:creationId xmlns:a16="http://schemas.microsoft.com/office/drawing/2014/main" id="{CAA42829-F237-477F-B435-DDB59C7F7260}"/>
              </a:ext>
            </a:extLst>
          </p:cNvPr>
          <p:cNvSpPr/>
          <p:nvPr/>
        </p:nvSpPr>
        <p:spPr>
          <a:xfrm>
            <a:off x="545284" y="2529588"/>
            <a:ext cx="726194" cy="68970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9D18B2B-2BEC-4DAA-8A5B-0F256F0A68C1}"/>
              </a:ext>
            </a:extLst>
          </p:cNvPr>
          <p:cNvGrpSpPr/>
          <p:nvPr/>
        </p:nvGrpSpPr>
        <p:grpSpPr>
          <a:xfrm>
            <a:off x="1408065" y="2393912"/>
            <a:ext cx="4044148" cy="907463"/>
            <a:chOff x="1626308" y="1760675"/>
            <a:chExt cx="5562718" cy="140805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13113E5-FFFF-44F4-A6ED-0D4E0786342C}"/>
                </a:ext>
              </a:extLst>
            </p:cNvPr>
            <p:cNvSpPr/>
            <p:nvPr/>
          </p:nvSpPr>
          <p:spPr>
            <a:xfrm>
              <a:off x="1626308" y="1760675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CA5E0BBE-DA6A-4212-9E77-EAAF9A42C1FB}"/>
                </a:ext>
              </a:extLst>
            </p:cNvPr>
            <p:cNvSpPr txBox="1"/>
            <p:nvPr/>
          </p:nvSpPr>
          <p:spPr>
            <a:xfrm>
              <a:off x="1626308" y="1760675"/>
              <a:ext cx="5562718" cy="1408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Jouw producten/ diensten gaan kopen</a:t>
              </a:r>
              <a:endParaRPr lang="en-US" sz="1600" kern="1200" dirty="0"/>
            </a:p>
          </p:txBody>
        </p:sp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CA33A045-2E53-415C-9A47-89683EB4EB74}"/>
              </a:ext>
            </a:extLst>
          </p:cNvPr>
          <p:cNvSpPr txBox="1"/>
          <p:nvPr/>
        </p:nvSpPr>
        <p:spPr>
          <a:xfrm>
            <a:off x="404374" y="3668752"/>
            <a:ext cx="464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Segmenteren van de markt op basis van: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3D8F1C24-1C5C-461D-94AC-7E538F232A7F}"/>
              </a:ext>
            </a:extLst>
          </p:cNvPr>
          <p:cNvGrpSpPr/>
          <p:nvPr/>
        </p:nvGrpSpPr>
        <p:grpSpPr>
          <a:xfrm>
            <a:off x="5931016" y="1674159"/>
            <a:ext cx="5422783" cy="1754841"/>
            <a:chOff x="5931016" y="1674159"/>
            <a:chExt cx="5422783" cy="1754841"/>
          </a:xfrm>
        </p:grpSpPr>
        <p:pic>
          <p:nvPicPr>
            <p:cNvPr id="26" name="Picture 6" descr="Hoe bereik je je doelgroep? | Roos' mediablog">
              <a:extLst>
                <a:ext uri="{FF2B5EF4-FFF2-40B4-BE49-F238E27FC236}">
                  <a16:creationId xmlns:a16="http://schemas.microsoft.com/office/drawing/2014/main" id="{EE0A335F-F7FD-4BE0-B788-6C3E3DB87F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85"/>
            <a:stretch/>
          </p:blipFill>
          <p:spPr bwMode="auto">
            <a:xfrm>
              <a:off x="5931016" y="1674159"/>
              <a:ext cx="5422783" cy="1710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8A2CADDC-034A-4C3B-BA23-0714AD1189C5}"/>
                </a:ext>
              </a:extLst>
            </p:cNvPr>
            <p:cNvSpPr/>
            <p:nvPr/>
          </p:nvSpPr>
          <p:spPr>
            <a:xfrm>
              <a:off x="7466202" y="3235811"/>
              <a:ext cx="242596" cy="1931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chemeClr val="bg1"/>
                  </a:solidFill>
                </a:ln>
              </a:endParaRPr>
            </a:p>
          </p:txBody>
        </p:sp>
      </p:grpSp>
      <p:pic>
        <p:nvPicPr>
          <p:cNvPr id="1030" name="Picture 6" descr="Hoe bereik je je doelgroep? | Roos' mediablog">
            <a:extLst>
              <a:ext uri="{FF2B5EF4-FFF2-40B4-BE49-F238E27FC236}">
                <a16:creationId xmlns:a16="http://schemas.microsoft.com/office/drawing/2014/main" id="{3C7DB2D0-E9C8-4997-984C-87255D0C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16" y="1674159"/>
            <a:ext cx="5422783" cy="43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65D2F9B2-CD98-4849-924E-9683D9A12024}"/>
              </a:ext>
            </a:extLst>
          </p:cNvPr>
          <p:cNvSpPr txBox="1"/>
          <p:nvPr/>
        </p:nvSpPr>
        <p:spPr>
          <a:xfrm>
            <a:off x="838200" y="4190669"/>
            <a:ext cx="61029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Demografische</a:t>
            </a:r>
            <a:r>
              <a:rPr lang="nl-NL" dirty="0"/>
              <a:t> kenmerken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Psychografische</a:t>
            </a:r>
            <a:r>
              <a:rPr lang="nl-NL" dirty="0"/>
              <a:t> kenmerken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Geografische</a:t>
            </a:r>
            <a:r>
              <a:rPr lang="nl-NL" dirty="0"/>
              <a:t> kenmerken</a:t>
            </a:r>
          </a:p>
        </p:txBody>
      </p:sp>
    </p:spTree>
    <p:extLst>
      <p:ext uri="{BB962C8B-B14F-4D97-AF65-F5344CB8AC3E}">
        <p14:creationId xmlns:p14="http://schemas.microsoft.com/office/powerpoint/2010/main" val="11745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51281-C62D-446B-86EF-BDEC675F9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374" y="1690688"/>
            <a:ext cx="5181600" cy="360993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FFC000"/>
                </a:solidFill>
              </a:rPr>
              <a:t>Doelgroepsanalyse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6FA06AED-54D4-45B0-AC03-EB2B1F22147C}"/>
              </a:ext>
            </a:extLst>
          </p:cNvPr>
          <p:cNvSpPr/>
          <p:nvPr/>
        </p:nvSpPr>
        <p:spPr>
          <a:xfrm>
            <a:off x="404374" y="2393912"/>
            <a:ext cx="4645114" cy="90746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hthoek 6" descr="Kiosk">
            <a:extLst>
              <a:ext uri="{FF2B5EF4-FFF2-40B4-BE49-F238E27FC236}">
                <a16:creationId xmlns:a16="http://schemas.microsoft.com/office/drawing/2014/main" id="{CAA42829-F237-477F-B435-DDB59C7F7260}"/>
              </a:ext>
            </a:extLst>
          </p:cNvPr>
          <p:cNvSpPr/>
          <p:nvPr/>
        </p:nvSpPr>
        <p:spPr>
          <a:xfrm>
            <a:off x="545284" y="2529588"/>
            <a:ext cx="726194" cy="68970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9D18B2B-2BEC-4DAA-8A5B-0F256F0A68C1}"/>
              </a:ext>
            </a:extLst>
          </p:cNvPr>
          <p:cNvGrpSpPr/>
          <p:nvPr/>
        </p:nvGrpSpPr>
        <p:grpSpPr>
          <a:xfrm>
            <a:off x="1408065" y="2393912"/>
            <a:ext cx="4044148" cy="907463"/>
            <a:chOff x="1626308" y="1760675"/>
            <a:chExt cx="5562718" cy="140805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13113E5-FFFF-44F4-A6ED-0D4E0786342C}"/>
                </a:ext>
              </a:extLst>
            </p:cNvPr>
            <p:cNvSpPr/>
            <p:nvPr/>
          </p:nvSpPr>
          <p:spPr>
            <a:xfrm>
              <a:off x="1626308" y="1760675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CA5E0BBE-DA6A-4212-9E77-EAAF9A42C1FB}"/>
                </a:ext>
              </a:extLst>
            </p:cNvPr>
            <p:cNvSpPr txBox="1"/>
            <p:nvPr/>
          </p:nvSpPr>
          <p:spPr>
            <a:xfrm>
              <a:off x="1626308" y="1760675"/>
              <a:ext cx="5562718" cy="1408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Jouw producten/ diensten gaan kopen</a:t>
              </a:r>
              <a:endParaRPr lang="en-US" sz="1600" kern="1200" dirty="0"/>
            </a:p>
          </p:txBody>
        </p:sp>
      </p:grpSp>
      <p:pic>
        <p:nvPicPr>
          <p:cNvPr id="2050" name="Picture 2" descr="De onbereikbare klant: hoe val je op?">
            <a:extLst>
              <a:ext uri="{FF2B5EF4-FFF2-40B4-BE49-F238E27FC236}">
                <a16:creationId xmlns:a16="http://schemas.microsoft.com/office/drawing/2014/main" id="{B75FC6B2-0FA3-4C7E-9AC2-DDDA46829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2"/>
          <a:stretch/>
        </p:blipFill>
        <p:spPr bwMode="auto">
          <a:xfrm>
            <a:off x="5483314" y="2459333"/>
            <a:ext cx="6688185" cy="315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E0EB4E6-FD15-43DD-B9AB-98C6C1B0DBC5}"/>
              </a:ext>
            </a:extLst>
          </p:cNvPr>
          <p:cNvSpPr txBox="1"/>
          <p:nvPr/>
        </p:nvSpPr>
        <p:spPr>
          <a:xfrm>
            <a:off x="404374" y="3668752"/>
            <a:ext cx="464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Segmenteren van de markt op basis van: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1F16730-BA86-4206-BD52-665852DDDF2B}"/>
              </a:ext>
            </a:extLst>
          </p:cNvPr>
          <p:cNvSpPr txBox="1"/>
          <p:nvPr/>
        </p:nvSpPr>
        <p:spPr>
          <a:xfrm>
            <a:off x="838200" y="4190669"/>
            <a:ext cx="61029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Demografische</a:t>
            </a:r>
            <a:r>
              <a:rPr lang="nl-NL" dirty="0"/>
              <a:t> kenmerken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Psychografische</a:t>
            </a:r>
            <a:r>
              <a:rPr lang="nl-NL" dirty="0"/>
              <a:t> kenmerken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Geografische</a:t>
            </a:r>
            <a:r>
              <a:rPr lang="nl-NL" dirty="0"/>
              <a:t> kenmerken</a:t>
            </a:r>
          </a:p>
        </p:txBody>
      </p:sp>
    </p:spTree>
    <p:extLst>
      <p:ext uri="{BB962C8B-B14F-4D97-AF65-F5344CB8AC3E}">
        <p14:creationId xmlns:p14="http://schemas.microsoft.com/office/powerpoint/2010/main" val="120355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week</a:t>
            </a:r>
          </a:p>
        </p:txBody>
      </p:sp>
      <p:pic>
        <p:nvPicPr>
          <p:cNvPr id="6146" name="Picture 2" descr="Marketingmix - Economielokaal Mavo">
            <a:extLst>
              <a:ext uri="{FF2B5EF4-FFF2-40B4-BE49-F238E27FC236}">
                <a16:creationId xmlns:a16="http://schemas.microsoft.com/office/drawing/2014/main" id="{4662B887-D458-487B-8875-7ABEFCC6D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76" y="958779"/>
            <a:ext cx="5362274" cy="494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D814E946-C4E1-47B4-9E45-7C9C6D334EC5}"/>
              </a:ext>
            </a:extLst>
          </p:cNvPr>
          <p:cNvSpPr txBox="1"/>
          <p:nvPr/>
        </p:nvSpPr>
        <p:spPr>
          <a:xfrm>
            <a:off x="838200" y="1763752"/>
            <a:ext cx="4645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Marketingmix</a:t>
            </a:r>
          </a:p>
          <a:p>
            <a:endParaRPr lang="nl-NL" b="1" dirty="0"/>
          </a:p>
          <a:p>
            <a:r>
              <a:rPr lang="nl-NL" i="1" dirty="0" err="1"/>
              <a:t>Hèt</a:t>
            </a:r>
            <a:r>
              <a:rPr lang="nl-NL" i="1" dirty="0"/>
              <a:t> ‘recept’ 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dat bepaalt of een onderneming succes heeft of niet.</a:t>
            </a:r>
            <a:endParaRPr lang="nl-NL" i="1" dirty="0"/>
          </a:p>
        </p:txBody>
      </p:sp>
      <p:pic>
        <p:nvPicPr>
          <p:cNvPr id="6148" name="Picture 4" descr="recept-illustratie-vegetarische-tartiflette-irms. Geillustreerd recept van  Irms voor Casa Boslimpré. Een heerlijke m… | Voedsel illustraties, Eten  recepten, Voedsel">
            <a:extLst>
              <a:ext uri="{FF2B5EF4-FFF2-40B4-BE49-F238E27FC236}">
                <a16:creationId xmlns:a16="http://schemas.microsoft.com/office/drawing/2014/main" id="{C9AFA3E0-3F1B-49F5-A75E-3A555E766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3143204"/>
            <a:ext cx="1817597" cy="257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2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Marketingmix 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30B5B6B8-038C-4406-99B5-7746F4D778EB}"/>
              </a:ext>
            </a:extLst>
          </p:cNvPr>
          <p:cNvGrpSpPr/>
          <p:nvPr/>
        </p:nvGrpSpPr>
        <p:grpSpPr>
          <a:xfrm>
            <a:off x="0" y="1327150"/>
            <a:ext cx="12192000" cy="4773613"/>
            <a:chOff x="0" y="1327150"/>
            <a:chExt cx="12192000" cy="4773613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8FA34D15-7606-49D1-B7EB-5AEAA299A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7150"/>
              <a:ext cx="12192000" cy="4773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C49019C9-81DE-4C8D-A3D1-DD07E05AC0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97" t="50815" r="25053" b="46724"/>
            <a:stretch/>
          </p:blipFill>
          <p:spPr bwMode="auto">
            <a:xfrm>
              <a:off x="11071225" y="3749675"/>
              <a:ext cx="79375" cy="117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6765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Marketingmix </a:t>
            </a:r>
          </a:p>
        </p:txBody>
      </p:sp>
      <p:pic>
        <p:nvPicPr>
          <p:cNvPr id="5124" name="Picture 4" descr="Het Nationale Social Media Onderzoek 2020 | Stop Pesten NU">
            <a:extLst>
              <a:ext uri="{FF2B5EF4-FFF2-40B4-BE49-F238E27FC236}">
                <a16:creationId xmlns:a16="http://schemas.microsoft.com/office/drawing/2014/main" id="{0749C9B7-766B-4B9E-902E-1C12198AB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18855" r="2095" b="6682"/>
          <a:stretch/>
        </p:blipFill>
        <p:spPr bwMode="auto">
          <a:xfrm>
            <a:off x="2581274" y="1690688"/>
            <a:ext cx="7458075" cy="4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6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SDP model</a:t>
            </a:r>
          </a:p>
        </p:txBody>
      </p:sp>
      <p:pic>
        <p:nvPicPr>
          <p:cNvPr id="3074" name="Picture 2" descr="Resultaatgericht segmenteren met het SDP-model - OMCBase">
            <a:extLst>
              <a:ext uri="{FF2B5EF4-FFF2-40B4-BE49-F238E27FC236}">
                <a16:creationId xmlns:a16="http://schemas.microsoft.com/office/drawing/2014/main" id="{211E8C85-6A6E-491E-B3B1-EA7328C74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2"/>
          <a:stretch/>
        </p:blipFill>
        <p:spPr bwMode="auto">
          <a:xfrm>
            <a:off x="838200" y="1538288"/>
            <a:ext cx="5557838" cy="439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oe bereik je je doelgroep? | Roos' mediablog">
            <a:extLst>
              <a:ext uri="{FF2B5EF4-FFF2-40B4-BE49-F238E27FC236}">
                <a16:creationId xmlns:a16="http://schemas.microsoft.com/office/drawing/2014/main" id="{DC1C54CD-58ED-4971-BE87-2E6DAFB4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1027906"/>
            <a:ext cx="2257426" cy="18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oe bereik je je doelgroep? | Roos' mediablog">
            <a:extLst>
              <a:ext uri="{FF2B5EF4-FFF2-40B4-BE49-F238E27FC236}">
                <a16:creationId xmlns:a16="http://schemas.microsoft.com/office/drawing/2014/main" id="{79266AA4-349F-4886-A7CD-4BBCFECEF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2" t="63639" r="35782"/>
          <a:stretch/>
        </p:blipFill>
        <p:spPr bwMode="auto">
          <a:xfrm>
            <a:off x="8129588" y="3394031"/>
            <a:ext cx="723900" cy="68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oe bereik je je doelgroep? | Roos' mediablog">
            <a:extLst>
              <a:ext uri="{FF2B5EF4-FFF2-40B4-BE49-F238E27FC236}">
                <a16:creationId xmlns:a16="http://schemas.microsoft.com/office/drawing/2014/main" id="{FAEB7781-46A0-42E1-ADEC-5DDE77CA5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6" t="39264" r="43460" b="35568"/>
          <a:stretch/>
        </p:blipFill>
        <p:spPr bwMode="auto">
          <a:xfrm>
            <a:off x="8310563" y="2858208"/>
            <a:ext cx="361950" cy="4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e bereik je je doelgroep? | Roos' mediablog">
            <a:extLst>
              <a:ext uri="{FF2B5EF4-FFF2-40B4-BE49-F238E27FC236}">
                <a16:creationId xmlns:a16="http://schemas.microsoft.com/office/drawing/2014/main" id="{CFBFBDE5-F173-4C40-BA88-888316010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6" t="39264" r="43460" b="35568"/>
          <a:stretch/>
        </p:blipFill>
        <p:spPr bwMode="auto">
          <a:xfrm>
            <a:off x="8310563" y="4167172"/>
            <a:ext cx="361950" cy="4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dbull logo vector - Free Large Images | Bull logo, Red bull, Vector logo">
            <a:extLst>
              <a:ext uri="{FF2B5EF4-FFF2-40B4-BE49-F238E27FC236}">
                <a16:creationId xmlns:a16="http://schemas.microsoft.com/office/drawing/2014/main" id="{EA900AD1-9166-4797-A893-8DB4AADD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32" y="4712520"/>
            <a:ext cx="1725612" cy="11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0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610C586-2B2E-4097-A029-CC3314815C98}"/>
              </a:ext>
            </a:extLst>
          </p:cNvPr>
          <p:cNvSpPr txBox="1"/>
          <p:nvPr/>
        </p:nvSpPr>
        <p:spPr>
          <a:xfrm>
            <a:off x="838198" y="1690688"/>
            <a:ext cx="107632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Segmenteer de markt van jullie bedrijf in minimaal 2 doelmarkten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Beschrijf van iedere doelmarkt de </a:t>
            </a:r>
            <a:r>
              <a:rPr lang="nl-NL" b="1" dirty="0"/>
              <a:t>demografische, psychografische </a:t>
            </a:r>
            <a:r>
              <a:rPr lang="nl-NL" dirty="0"/>
              <a:t>en </a:t>
            </a:r>
            <a:r>
              <a:rPr lang="nl-NL" b="1" dirty="0"/>
              <a:t>geografische </a:t>
            </a:r>
            <a:r>
              <a:rPr lang="nl-NL" dirty="0"/>
              <a:t>kenmerken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Beschrijf de marketingmix voor de gekozen doelmarkten (incl. de </a:t>
            </a:r>
            <a:r>
              <a:rPr lang="nl-NL" b="1" dirty="0">
                <a:solidFill>
                  <a:srgbClr val="7030A0"/>
                </a:solidFill>
              </a:rPr>
              <a:t>paarse koe</a:t>
            </a:r>
            <a:r>
              <a:rPr lang="nl-NL" dirty="0"/>
              <a:t>).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Bedenk een passende bedrijfsnaam die aanspreekt tot de gekozen doelmarkten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Ontwerp een passend logo die aanspreekt tot de gekozen doelmarkten </a:t>
            </a:r>
          </a:p>
        </p:txBody>
      </p:sp>
      <p:pic>
        <p:nvPicPr>
          <p:cNvPr id="7170" name="Picture 2" descr="Hoe bepaal je de opdracht van een vacature? | Velde">
            <a:extLst>
              <a:ext uri="{FF2B5EF4-FFF2-40B4-BE49-F238E27FC236}">
                <a16:creationId xmlns:a16="http://schemas.microsoft.com/office/drawing/2014/main" id="{178CE5C6-9700-49AE-8255-F4D1D282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919538"/>
            <a:ext cx="78105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60091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DE6F1-65E5-4742-993C-166C160C650C}">
  <ds:schemaRefs>
    <ds:schemaRef ds:uri="34354c1b-6b8c-435b-ad50-990538c19557"/>
    <ds:schemaRef ds:uri="47a28104-336f-447d-946e-e305ac2bc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614168-1363-41D5-B64A-FC595DA39B7D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197</Words>
  <Application>Microsoft Office PowerPoint</Application>
  <PresentationFormat>Breedbeeld</PresentationFormat>
  <Paragraphs>67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Wingdings</vt:lpstr>
      <vt:lpstr>Thema1</vt:lpstr>
      <vt:lpstr>Marktverkenning</vt:lpstr>
      <vt:lpstr>Vorige week</vt:lpstr>
      <vt:lpstr>Vorige week</vt:lpstr>
      <vt:lpstr>Vorige week</vt:lpstr>
      <vt:lpstr>Vorige week</vt:lpstr>
      <vt:lpstr>Marketingmix </vt:lpstr>
      <vt:lpstr>Marketingmix </vt:lpstr>
      <vt:lpstr>SDP model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21</cp:revision>
  <dcterms:created xsi:type="dcterms:W3CDTF">2020-08-25T13:15:30Z</dcterms:created>
  <dcterms:modified xsi:type="dcterms:W3CDTF">2020-11-26T10:34:41Z</dcterms:modified>
</cp:coreProperties>
</file>